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8447F-CE65-414D-939C-1EEFAE43740B}" type="datetimeFigureOut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2A173-EF3E-4AA8-8860-DDD256643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2A173-EF3E-4AA8-8860-DDD256643F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462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2A173-EF3E-4AA8-8860-DDD256643F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5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73A66-330B-20EA-55CF-04A840EDB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C7F961-721E-1492-7B36-15DE87391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CDD18E-88B8-3359-C789-6FD1C29B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BE60-13ED-429C-8087-5E98EDB8BC4E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C7FC3-F4D2-8BFF-D6F5-93DA61A0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EC55A-18B8-9923-AF9E-0EF44AFC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0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F4F19-A700-9AA5-729D-97B104B5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18F72E-771F-0342-6B86-B825EA2AD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88912-1C28-9911-DA43-6E29F5A1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6E57B-E8EE-480A-A90A-9C6F80DD438A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31853-E195-E43C-00C7-1C1CCA33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500DD-F493-EB0A-9F1C-C252A3AE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26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218CD0-9115-7D0F-8B5F-65363B97A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31A7B2-785F-C2BA-EC46-8E0783E48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531ED9-88BC-DA3A-4541-16CE1AEF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4B88-3547-469A-A121-43B6C849D789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8CF4F-70E2-241E-5CAD-8E102A9E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416D6-4A39-0367-7FE6-6CB49E39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9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28E6A-A666-42AA-D1BD-A7D5B818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8FF0E-7C05-E3BD-0F57-57CA90ED9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A87C73-9AE3-D2F2-CD7E-F5C40AF3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1F84-C2E3-4156-9B5E-9883FB075E53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79F24A-39D4-CB89-EF6F-7CBC7C6A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8D84C-7437-5B8C-2DE0-1AFE11C4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7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AE02A-5205-F513-F7EA-F0478A04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59D2E2-7256-6213-918C-5A83B5B42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4310A-86D7-45DF-898F-3910AA9C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41A1-304C-428D-B067-64CD3819CBA4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E75DE-20CE-EFEC-5C8B-7B86D1CE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D91DD-0BD9-A59C-EDEE-8DB07894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95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5EE42-F5CF-BCDD-244F-E93C586D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BE821-1037-66FB-8C69-AA0197478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0ABE23-BCDE-76BA-0C88-D3E7E2335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688D14-A04D-E4F6-E3D9-E17F9578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9ABD-3361-4C99-ADD0-6AA4B9984957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9F41A-CA1B-6841-EBC1-DD061308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87AA2F-48B6-387D-F6CB-997D46D6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5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B98A-DEA7-005D-CDF0-B2D8C357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3B2D6-0ABF-9D99-EAA6-F780238AA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8323F2-CA13-0C28-02A3-16EE99A52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6B331E-2195-E028-7F9F-FDD2D55A0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951E4E-3EBB-BEF5-1341-283E48D1C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BF7789-3C09-E59C-0BE9-813B3002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B4C10-36C9-484F-8D96-F8D64D88FFA4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E9643F-DF7A-6BCF-33F6-8B5424B8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94CDA8-E699-ABB0-21AE-B675FC8B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95895-EE83-7414-439F-3CEFEE54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9F6DFA-0CF5-0957-0E6B-0C249179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85DE-8492-48D6-A740-2AD6A40FA9C1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91B91E-9EBD-32FA-282E-1BBDCB48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F42B45-0CDF-C258-CA4B-A9D23B82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41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C311C5-88AF-D171-A97E-1A19C992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A21B3-22BA-4956-AF25-E952CA72C55D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4B022E-B93F-FE86-B051-EFA7FE6B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D569B-09CA-78F4-1A57-0A0C8678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00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32B4E-24FC-5A94-3C0E-8A575496A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71742-7AEE-76EE-BCC5-3A4284A5D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10FD85-9327-6F36-4331-C314CBC91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81562D-AB29-171B-7D73-A343DD7C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B7F6-C63A-4B67-9989-901321015A93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60976C-B842-F4FD-1759-640E854E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49EC3-E719-9FA5-FEA1-9AEE7F4C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24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DC356-1054-4622-06BF-26C47974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B249F1-630F-3D1A-96A2-5695B6BDB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4519C6-A477-438A-23EB-177992268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207D9-40D0-F28E-CE0F-0EDCDA930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8F681-336A-4A1E-9308-547EBA9FBDB4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908FBF-6E9A-690E-1F1F-BA0FE8C1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C8B3E-B3A1-E560-C86C-0288F428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12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5A6999-23C7-6F63-A400-8C0FCD91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72C705-154D-D70E-B85E-8786EBAF1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380ED-42E5-AB90-3B2F-399547C24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AA2BF-C05A-4E3C-A428-DE274FBB546C}" type="datetime1">
              <a:rPr lang="ko-KR" altLang="en-US" smtClean="0"/>
              <a:t>2024-06-08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488A6-C37D-B569-29FD-55354B12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C2C320-B683-5715-6A0E-912A4018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5F53D-23C8-4921-9C70-B780283D1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6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6ABE1-FE73-8EB4-DF19-7244FDACB4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미세먼지</a:t>
            </a:r>
            <a:r>
              <a:rPr lang="en-US" altLang="ko-KR" sz="4400" dirty="0"/>
              <a:t>, </a:t>
            </a:r>
            <a:r>
              <a:rPr lang="ko-KR" altLang="en-US" sz="4400" dirty="0"/>
              <a:t>초미세먼지 현황에 대한 다양한 분석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AE128C-73CD-7DCC-C4DA-19DF9391F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20201219 </a:t>
            </a:r>
            <a:r>
              <a:rPr lang="ko-KR" altLang="en-US" dirty="0"/>
              <a:t>김인서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5E94A-1D9B-3FB0-6800-5C46C28D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417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앞선 데이터 탐색 파트와</a:t>
            </a:r>
            <a:r>
              <a:rPr lang="en-US" altLang="ko-KR" sz="2000" dirty="0"/>
              <a:t>, </a:t>
            </a:r>
            <a:r>
              <a:rPr lang="ko-KR" altLang="en-US" sz="2000" dirty="0"/>
              <a:t>그 이외 내용 중 일부를 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852C0-9289-9B21-D76E-73016E54E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22904" r="44821" b="17301"/>
          <a:stretch/>
        </p:blipFill>
        <p:spPr>
          <a:xfrm>
            <a:off x="838200" y="2024053"/>
            <a:ext cx="4474029" cy="41308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E9D2BB-7A8B-7990-371E-ACC2025E3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5" t="27778" r="42143" b="11987"/>
          <a:stretch/>
        </p:blipFill>
        <p:spPr>
          <a:xfrm>
            <a:off x="6400800" y="2024053"/>
            <a:ext cx="4691743" cy="41308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F96E71-28AD-BEFC-F8A9-E6D6326E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4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6442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t-</a:t>
            </a:r>
            <a:r>
              <a:rPr lang="ko-KR" altLang="en-US" sz="2000" dirty="0"/>
              <a:t>검정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최근 몇 년간 </a:t>
            </a:r>
            <a:r>
              <a:rPr lang="ko-KR" altLang="en-US" sz="2000" dirty="0" err="1"/>
              <a:t>우하향</a:t>
            </a:r>
            <a:r>
              <a:rPr lang="ko-KR" altLang="en-US" sz="2000" dirty="0"/>
              <a:t> 추세를 보이다가 </a:t>
            </a:r>
            <a:r>
              <a:rPr lang="en-US" altLang="ko-KR" sz="2000" dirty="0"/>
              <a:t>2023</a:t>
            </a:r>
            <a:r>
              <a:rPr lang="ko-KR" altLang="en-US" sz="2000" dirty="0"/>
              <a:t>년에 상승하는 경향이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Q. 2022</a:t>
            </a:r>
            <a:r>
              <a:rPr lang="ko-KR" altLang="en-US" sz="2000" dirty="0"/>
              <a:t>년과 </a:t>
            </a:r>
            <a:r>
              <a:rPr lang="en-US" altLang="ko-KR" sz="2000" dirty="0"/>
              <a:t>2023</a:t>
            </a:r>
            <a:r>
              <a:rPr lang="ko-KR" altLang="en-US" sz="2000" dirty="0"/>
              <a:t>년 사이에는 농도에 대한 유의미한 차이가 있는가</a:t>
            </a:r>
            <a:r>
              <a:rPr lang="en-US" altLang="ko-KR" sz="2000" dirty="0"/>
              <a:t>?</a:t>
            </a:r>
            <a:r>
              <a:rPr lang="ko-KR" altLang="en-US" sz="20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F84CDB-7B63-7652-46CB-567ECC1B1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6" t="39206" r="19732" b="21270"/>
          <a:stretch/>
        </p:blipFill>
        <p:spPr>
          <a:xfrm>
            <a:off x="838200" y="3118757"/>
            <a:ext cx="8942831" cy="32602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BADA9-60B9-329C-675B-9B480B17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2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6442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t-</a:t>
            </a:r>
            <a:r>
              <a:rPr lang="ko-KR" altLang="en-US" sz="2000" dirty="0"/>
              <a:t>검정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월별로 보았을 때</a:t>
            </a:r>
            <a:r>
              <a:rPr lang="en-US" altLang="ko-KR" sz="2000" dirty="0"/>
              <a:t>, 3</a:t>
            </a:r>
            <a:r>
              <a:rPr lang="ko-KR" altLang="en-US" sz="2000" dirty="0"/>
              <a:t>월에 가장 높은 경향성을 보인다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 Q. 2022</a:t>
            </a:r>
            <a:r>
              <a:rPr lang="ko-KR" altLang="en-US" sz="2000" dirty="0"/>
              <a:t>년 </a:t>
            </a:r>
            <a:r>
              <a:rPr lang="en-US" altLang="ko-KR" sz="2000" dirty="0"/>
              <a:t>3</a:t>
            </a:r>
            <a:r>
              <a:rPr lang="ko-KR" altLang="en-US" sz="2000" dirty="0"/>
              <a:t>월과 </a:t>
            </a:r>
            <a:r>
              <a:rPr lang="en-US" altLang="ko-KR" sz="2000" dirty="0"/>
              <a:t>2023</a:t>
            </a:r>
            <a:r>
              <a:rPr lang="ko-KR" altLang="en-US" sz="2000" dirty="0"/>
              <a:t>년 </a:t>
            </a:r>
            <a:r>
              <a:rPr lang="en-US" altLang="ko-KR" sz="2000" dirty="0"/>
              <a:t>3</a:t>
            </a:r>
            <a:r>
              <a:rPr lang="ko-KR" altLang="en-US" sz="2000" dirty="0"/>
              <a:t>월 사이에는 농도에 대한 유의미한 차이가 있는가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6F236C-9049-637F-42AC-151A46DE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6" t="37619" r="19107" b="34920"/>
          <a:stretch/>
        </p:blipFill>
        <p:spPr>
          <a:xfrm>
            <a:off x="838200" y="3200399"/>
            <a:ext cx="9855663" cy="247105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B600D8-C948-F8E0-752D-4CA9C813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2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6442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구별</a:t>
            </a:r>
            <a:r>
              <a:rPr lang="en-US" altLang="ko-KR" sz="2000" dirty="0"/>
              <a:t>, </a:t>
            </a:r>
            <a:r>
              <a:rPr lang="ko-KR" altLang="en-US" sz="2000" dirty="0"/>
              <a:t>연도별 미세먼지</a:t>
            </a:r>
            <a:r>
              <a:rPr lang="en-US" altLang="ko-KR" sz="2000" dirty="0"/>
              <a:t>, </a:t>
            </a:r>
            <a:r>
              <a:rPr lang="ko-KR" altLang="en-US" sz="2000" dirty="0"/>
              <a:t>초미세먼지 평균 비교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DF6821-FDFA-4FFA-4A4D-0D16E6810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7" t="31270" r="30535" b="8572"/>
          <a:stretch/>
        </p:blipFill>
        <p:spPr>
          <a:xfrm>
            <a:off x="444077" y="2152421"/>
            <a:ext cx="5535784" cy="37199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F89076-9061-ED41-A861-8B74E2004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18" t="22381" r="34887" b="5324"/>
          <a:stretch/>
        </p:blipFill>
        <p:spPr>
          <a:xfrm>
            <a:off x="6096000" y="1589315"/>
            <a:ext cx="5739917" cy="50638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B6AE2E-C0D9-3F65-E914-25A386D6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3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6442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구별</a:t>
            </a:r>
            <a:r>
              <a:rPr lang="en-US" altLang="ko-KR" sz="2000" dirty="0"/>
              <a:t>, </a:t>
            </a:r>
            <a:r>
              <a:rPr lang="ko-KR" altLang="en-US" sz="2000" dirty="0"/>
              <a:t>연도별 미세먼지</a:t>
            </a:r>
            <a:r>
              <a:rPr lang="en-US" altLang="ko-KR" sz="2000" dirty="0"/>
              <a:t>, </a:t>
            </a:r>
            <a:r>
              <a:rPr lang="ko-KR" altLang="en-US" sz="2000" dirty="0"/>
              <a:t>초미세먼지 평균 비교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FB4200-77BA-4317-79C7-B8247749A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8" t="23968" r="30714" b="14372"/>
          <a:stretch/>
        </p:blipFill>
        <p:spPr>
          <a:xfrm>
            <a:off x="446315" y="2383064"/>
            <a:ext cx="5057144" cy="3489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1DBBE6-8745-17C4-D297-767096CC9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5" t="22064" r="34732" b="5324"/>
          <a:stretch/>
        </p:blipFill>
        <p:spPr>
          <a:xfrm>
            <a:off x="6096000" y="1637845"/>
            <a:ext cx="5595257" cy="49797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565E6-10A9-193B-6BAA-3A5D6764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7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6442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구별</a:t>
            </a:r>
            <a:r>
              <a:rPr lang="en-US" altLang="ko-KR" sz="2000" dirty="0"/>
              <a:t> </a:t>
            </a:r>
            <a:r>
              <a:rPr lang="ko-KR" altLang="en-US" sz="2000" dirty="0"/>
              <a:t>미세먼지</a:t>
            </a:r>
            <a:r>
              <a:rPr lang="en-US" altLang="ko-KR" sz="2000" dirty="0"/>
              <a:t>, </a:t>
            </a:r>
            <a:r>
              <a:rPr lang="ko-KR" altLang="en-US" sz="2000" dirty="0"/>
              <a:t>초미세먼지 나쁨 이상 또는 매우 나쁨 비율 비교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9D8518-B7D9-D1B9-AB6F-BAB16E2E1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6" t="21746" r="29107" b="6508"/>
          <a:stretch/>
        </p:blipFill>
        <p:spPr>
          <a:xfrm>
            <a:off x="587829" y="1768475"/>
            <a:ext cx="5429226" cy="42456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353B51-B994-D3F4-A820-B72EF79AA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08" t="26032" r="36249" b="28254"/>
          <a:stretch/>
        </p:blipFill>
        <p:spPr>
          <a:xfrm>
            <a:off x="6713741" y="1543409"/>
            <a:ext cx="4770687" cy="2747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BF10F3-3733-1937-A2DC-FB52988D0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7" t="31746" r="42500" b="37143"/>
          <a:stretch/>
        </p:blipFill>
        <p:spPr>
          <a:xfrm>
            <a:off x="6814457" y="4465768"/>
            <a:ext cx="4669971" cy="213360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85A71A-F4EB-69B6-2181-B1E38C9A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72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6442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구별</a:t>
            </a:r>
            <a:r>
              <a:rPr lang="en-US" altLang="ko-KR" sz="2000" dirty="0"/>
              <a:t> </a:t>
            </a:r>
            <a:r>
              <a:rPr lang="ko-KR" altLang="en-US" sz="2000" dirty="0"/>
              <a:t>미세먼지</a:t>
            </a:r>
            <a:r>
              <a:rPr lang="en-US" altLang="ko-KR" sz="2000" dirty="0"/>
              <a:t>, </a:t>
            </a:r>
            <a:r>
              <a:rPr lang="ko-KR" altLang="en-US" sz="2000" dirty="0"/>
              <a:t>초미세먼지 나쁨 이상 또는 매우 나쁨 비율 비교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C154A-80A6-4D2E-F57F-603127455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6" t="22381" r="44017" b="5324"/>
          <a:stretch/>
        </p:blipFill>
        <p:spPr>
          <a:xfrm>
            <a:off x="529157" y="1886548"/>
            <a:ext cx="4146580" cy="46063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49CFD1-B1A6-25D6-05C9-B7B8A5E49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7" t="53650" r="44196" b="5324"/>
          <a:stretch/>
        </p:blipFill>
        <p:spPr>
          <a:xfrm>
            <a:off x="4984780" y="1533106"/>
            <a:ext cx="3557267" cy="2242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0615C6-10C5-037B-D461-F39D55EA8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1" t="31111" r="47321" b="22539"/>
          <a:stretch/>
        </p:blipFill>
        <p:spPr>
          <a:xfrm>
            <a:off x="4984780" y="3874092"/>
            <a:ext cx="3071254" cy="24502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DA9F1B-8DAC-1B84-1CC2-DCCC11505A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21" t="41905" r="47500" b="19841"/>
          <a:stretch/>
        </p:blipFill>
        <p:spPr>
          <a:xfrm>
            <a:off x="8305800" y="4060586"/>
            <a:ext cx="3437964" cy="22637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425B04-7DF8-E2E4-2AB8-77202401CCC0}"/>
              </a:ext>
            </a:extLst>
          </p:cNvPr>
          <p:cNvSpPr txBox="1"/>
          <p:nvPr/>
        </p:nvSpPr>
        <p:spPr>
          <a:xfrm>
            <a:off x="8136955" y="1578139"/>
            <a:ext cx="28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미세먼지 매우 나쁨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2B13B-A5CA-3352-0093-B43E1C23AA8F}"/>
              </a:ext>
            </a:extLst>
          </p:cNvPr>
          <p:cNvSpPr txBox="1"/>
          <p:nvPr/>
        </p:nvSpPr>
        <p:spPr>
          <a:xfrm>
            <a:off x="5117110" y="6324383"/>
            <a:ext cx="28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초미세먼지 나쁨 이상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E89AC5-309E-5D32-0A73-051D64FCB579}"/>
              </a:ext>
            </a:extLst>
          </p:cNvPr>
          <p:cNvSpPr txBox="1"/>
          <p:nvPr/>
        </p:nvSpPr>
        <p:spPr>
          <a:xfrm>
            <a:off x="8720281" y="6308209"/>
            <a:ext cx="28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초미세먼지 매우 나쁨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6627C-3BA5-DFA1-A4AF-7EA54AF4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2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6442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구별</a:t>
            </a:r>
            <a:r>
              <a:rPr lang="en-US" altLang="ko-KR" sz="2000" dirty="0"/>
              <a:t>(+</a:t>
            </a:r>
            <a:r>
              <a:rPr lang="ko-KR" altLang="en-US" sz="2000" dirty="0"/>
              <a:t>연도별</a:t>
            </a:r>
            <a:r>
              <a:rPr lang="en-US" altLang="ko-KR" sz="2000" dirty="0"/>
              <a:t>) </a:t>
            </a:r>
            <a:r>
              <a:rPr lang="ko-KR" altLang="en-US" sz="2000" dirty="0"/>
              <a:t>미세먼지</a:t>
            </a:r>
            <a:r>
              <a:rPr lang="en-US" altLang="ko-KR" sz="2000" dirty="0"/>
              <a:t>, </a:t>
            </a:r>
            <a:r>
              <a:rPr lang="ko-KR" altLang="en-US" sz="2000" dirty="0"/>
              <a:t>초미세먼지 나쁨 이상 또는 매우 나쁨 비율 비교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2DD053-9CF9-DCB8-5837-0976D8254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3" t="28397" r="19822" b="14372"/>
          <a:stretch/>
        </p:blipFill>
        <p:spPr>
          <a:xfrm>
            <a:off x="397932" y="2182132"/>
            <a:ext cx="6122474" cy="3255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00EF12-F4CC-D72F-DCEB-40CD7E318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5" t="22769" r="35009" b="5324"/>
          <a:stretch/>
        </p:blipFill>
        <p:spPr>
          <a:xfrm>
            <a:off x="6852914" y="1762322"/>
            <a:ext cx="4941154" cy="438132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19C332-440A-8188-0B9D-3C8AC605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7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6442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구별</a:t>
            </a:r>
            <a:r>
              <a:rPr lang="en-US" altLang="ko-KR" sz="2000" dirty="0"/>
              <a:t>(+</a:t>
            </a:r>
            <a:r>
              <a:rPr lang="ko-KR" altLang="en-US" sz="2000" dirty="0"/>
              <a:t>연도별</a:t>
            </a:r>
            <a:r>
              <a:rPr lang="en-US" altLang="ko-KR" sz="2000" dirty="0"/>
              <a:t>) </a:t>
            </a:r>
            <a:r>
              <a:rPr lang="ko-KR" altLang="en-US" sz="2000" dirty="0"/>
              <a:t>미세먼지</a:t>
            </a:r>
            <a:r>
              <a:rPr lang="en-US" altLang="ko-KR" sz="2000" dirty="0"/>
              <a:t>, </a:t>
            </a:r>
            <a:r>
              <a:rPr lang="ko-KR" altLang="en-US" sz="2000" dirty="0"/>
              <a:t>초미세먼지 나쁨 이상 또는 매우 나쁨 비율 비교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25B04-7DF8-E2E4-2AB8-77202401CCC0}"/>
              </a:ext>
            </a:extLst>
          </p:cNvPr>
          <p:cNvSpPr txBox="1"/>
          <p:nvPr/>
        </p:nvSpPr>
        <p:spPr>
          <a:xfrm>
            <a:off x="790819" y="5230224"/>
            <a:ext cx="28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미세먼지 매우 나쁨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2B13B-A5CA-3352-0093-B43E1C23AA8F}"/>
              </a:ext>
            </a:extLst>
          </p:cNvPr>
          <p:cNvSpPr txBox="1"/>
          <p:nvPr/>
        </p:nvSpPr>
        <p:spPr>
          <a:xfrm>
            <a:off x="4842704" y="5230224"/>
            <a:ext cx="28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초미세먼지 나쁨 이상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E89AC5-309E-5D32-0A73-051D64FCB579}"/>
              </a:ext>
            </a:extLst>
          </p:cNvPr>
          <p:cNvSpPr txBox="1"/>
          <p:nvPr/>
        </p:nvSpPr>
        <p:spPr>
          <a:xfrm>
            <a:off x="8894589" y="5230224"/>
            <a:ext cx="280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초미세먼지 매우 나쁨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DE0FA0-ACAE-A364-2D55-41C39C8BA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1" t="33333" r="42054" b="17302"/>
          <a:stretch/>
        </p:blipFill>
        <p:spPr>
          <a:xfrm>
            <a:off x="89795" y="2404537"/>
            <a:ext cx="3797108" cy="2765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CC3CC8-580E-9FDE-A578-2EA9A36D2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4" t="41746" r="42678" b="8510"/>
          <a:stretch/>
        </p:blipFill>
        <p:spPr>
          <a:xfrm>
            <a:off x="4192834" y="2404538"/>
            <a:ext cx="3741716" cy="2765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29DEA-3A30-2E0E-C53C-9E7D5E0C1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2" t="40793" r="42589" b="10317"/>
          <a:stretch/>
        </p:blipFill>
        <p:spPr>
          <a:xfrm>
            <a:off x="8240482" y="2404537"/>
            <a:ext cx="3741716" cy="27374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518F6-A065-AFA4-285F-1BB84E73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86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6442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상관분석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2F0ECB-A570-16EF-4902-DF81DC4B6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67" t="21111" r="35268" b="6666"/>
          <a:stretch/>
        </p:blipFill>
        <p:spPr>
          <a:xfrm>
            <a:off x="3537857" y="1382486"/>
            <a:ext cx="5116286" cy="4953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DBAB7E-BC83-C7EC-908E-3EF7822A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52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46901-0A66-F770-4456-383207E1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선정한 데이터 </a:t>
            </a:r>
            <a:r>
              <a:rPr lang="en-US" altLang="ko-KR" sz="3600" dirty="0"/>
              <a:t>&amp; </a:t>
            </a:r>
            <a:r>
              <a:rPr lang="ko-KR" altLang="en-US" sz="3600" dirty="0"/>
              <a:t>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60136-3348-846B-16DF-3D0E43399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371"/>
            <a:ext cx="10515600" cy="478359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https://data.seoul.go.kr/dataList/OA-2220/S/1/datasetView.do#</a:t>
            </a:r>
          </a:p>
          <a:p>
            <a:r>
              <a:rPr lang="ko-KR" altLang="en-US" sz="2000" dirty="0"/>
              <a:t>서울 </a:t>
            </a:r>
            <a:r>
              <a:rPr lang="ko-KR" altLang="en-US" sz="2000" dirty="0" err="1"/>
              <a:t>열린데이터</a:t>
            </a:r>
            <a:r>
              <a:rPr lang="ko-KR" altLang="en-US" sz="2000" dirty="0"/>
              <a:t> 광장 </a:t>
            </a:r>
            <a:r>
              <a:rPr lang="en-US" altLang="ko-KR" sz="2000" dirty="0"/>
              <a:t>(</a:t>
            </a:r>
            <a:r>
              <a:rPr lang="ko-KR" altLang="en-US" sz="2000" dirty="0"/>
              <a:t>서울시 기간별 일평균 대기환경 정보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r>
              <a:rPr lang="en-US" altLang="ko-KR" sz="2000" dirty="0"/>
              <a:t>2014~2023</a:t>
            </a:r>
            <a:r>
              <a:rPr lang="ko-KR" altLang="en-US" sz="2000" dirty="0"/>
              <a:t>년까지</a:t>
            </a:r>
            <a:r>
              <a:rPr lang="en-US" altLang="ko-KR" sz="2000" dirty="0"/>
              <a:t>(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최근 </a:t>
            </a:r>
            <a:r>
              <a:rPr lang="en-US" altLang="ko-KR" sz="2000" dirty="0"/>
              <a:t>10</a:t>
            </a:r>
            <a:r>
              <a:rPr lang="ko-KR" altLang="en-US" sz="2000" dirty="0"/>
              <a:t>년 동안</a:t>
            </a:r>
            <a:r>
              <a:rPr lang="en-US" altLang="ko-KR" sz="2000" dirty="0"/>
              <a:t>)</a:t>
            </a:r>
            <a:r>
              <a:rPr lang="ko-KR" altLang="en-US" sz="2000" dirty="0"/>
              <a:t>의 데이터를 수집함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최근 들어 미세먼지에 대한 관심이 높아지고 있는 상황</a:t>
            </a:r>
            <a:endParaRPr lang="en-US" altLang="ko-KR" sz="2000" dirty="0"/>
          </a:p>
          <a:p>
            <a:r>
              <a:rPr lang="ko-KR" altLang="en-US" sz="2000" dirty="0"/>
              <a:t>이에 따라 과거와 대비해 미세먼지와 초미세먼지 현황이 어떻게 변화했는지 궁금하여 선정하게 됨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전국 데이터를 다 보는 것보다는 서울만 선정하여 진행하였음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B64C8-7918-5A49-099B-338D47553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1" r="61276" b="36725"/>
          <a:stretch/>
        </p:blipFill>
        <p:spPr>
          <a:xfrm>
            <a:off x="8610600" y="681038"/>
            <a:ext cx="3438354" cy="19290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F14A6C-3C67-2E7F-CA73-72CAC0C6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" t="27123" r="56485" b="7460"/>
          <a:stretch/>
        </p:blipFill>
        <p:spPr>
          <a:xfrm>
            <a:off x="7822322" y="2196534"/>
            <a:ext cx="3243006" cy="27479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65DD4-5187-BFBE-20BD-6EF5AFA1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5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417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데이터 병합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939B59-FE2B-3A41-6691-233C88D7F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8" t="36984" r="26875" b="35079"/>
          <a:stretch/>
        </p:blipFill>
        <p:spPr>
          <a:xfrm>
            <a:off x="261258" y="1648514"/>
            <a:ext cx="6213022" cy="1804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FE0EF0-ACB6-A0BE-1CB5-7FDC2063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4" t="38254" r="15893" b="27143"/>
          <a:stretch/>
        </p:blipFill>
        <p:spPr>
          <a:xfrm>
            <a:off x="261258" y="3530753"/>
            <a:ext cx="6128657" cy="18453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6CC948-CAE9-E299-2F58-88592FAB7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74" t="34881" r="21787" b="50000"/>
          <a:stretch/>
        </p:blipFill>
        <p:spPr>
          <a:xfrm>
            <a:off x="261258" y="5441654"/>
            <a:ext cx="6531428" cy="9440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B7A136-2372-6D9A-B357-41FDEF049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18" t="50000" r="39911" b="5324"/>
          <a:stretch/>
        </p:blipFill>
        <p:spPr>
          <a:xfrm>
            <a:off x="7064828" y="2239830"/>
            <a:ext cx="5007429" cy="306387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B11FAAD-2A9C-5ED8-E642-9259B1768B55}"/>
              </a:ext>
            </a:extLst>
          </p:cNvPr>
          <p:cNvSpPr/>
          <p:nvPr/>
        </p:nvSpPr>
        <p:spPr>
          <a:xfrm>
            <a:off x="5940880" y="3327247"/>
            <a:ext cx="1066799" cy="7018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05DBE-AF2D-A3A2-25EB-8D17F275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2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417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타입 일부 변경 및 새로운 컬럼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DEE706-15F4-41B5-BF42-68D6AD70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6" t="26509" r="34911" b="22380"/>
          <a:stretch/>
        </p:blipFill>
        <p:spPr>
          <a:xfrm>
            <a:off x="250371" y="1570718"/>
            <a:ext cx="4811486" cy="3020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5784CB-6605-19A4-D0EA-59CB680AA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4" t="41746" r="37411" b="46190"/>
          <a:stretch/>
        </p:blipFill>
        <p:spPr>
          <a:xfrm>
            <a:off x="250371" y="4702629"/>
            <a:ext cx="4953000" cy="777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BE83A2-E300-CF89-B0C2-36368DD11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43" t="34881" r="31339" b="46349"/>
          <a:stretch/>
        </p:blipFill>
        <p:spPr>
          <a:xfrm>
            <a:off x="250371" y="5592209"/>
            <a:ext cx="5192486" cy="111841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97D2049-5ED5-9D00-744A-1A93FA6C531D}"/>
              </a:ext>
            </a:extLst>
          </p:cNvPr>
          <p:cNvSpPr/>
          <p:nvPr/>
        </p:nvSpPr>
        <p:spPr>
          <a:xfrm>
            <a:off x="4528457" y="2729845"/>
            <a:ext cx="1066799" cy="7018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E60652-177F-D507-179A-D7E3C69D8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64" t="24603" r="15982" b="11111"/>
          <a:stretch/>
        </p:blipFill>
        <p:spPr>
          <a:xfrm>
            <a:off x="6019801" y="792163"/>
            <a:ext cx="5776059" cy="32355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0CB2F3-E57B-7D9E-57E9-B1A3301F7F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97" t="32063" r="57321" b="17301"/>
          <a:stretch/>
        </p:blipFill>
        <p:spPr>
          <a:xfrm>
            <a:off x="9243160" y="3154508"/>
            <a:ext cx="2552700" cy="30962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F538DC-CE5F-B6D7-99CB-B8CEDEDF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1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417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통계량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F5858A-0EE2-575B-8D9B-EA964166D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5" t="33942" r="48571" b="11334"/>
          <a:stretch/>
        </p:blipFill>
        <p:spPr>
          <a:xfrm>
            <a:off x="838200" y="1918661"/>
            <a:ext cx="4386943" cy="4212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111D1D-FEF4-6A1A-17B9-8044ACA63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4" t="37254" r="49196" b="11854"/>
          <a:stretch/>
        </p:blipFill>
        <p:spPr>
          <a:xfrm>
            <a:off x="5867400" y="1822164"/>
            <a:ext cx="4108521" cy="37527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489EF6-C78B-0CCC-3919-A8587B7E851C}"/>
              </a:ext>
            </a:extLst>
          </p:cNvPr>
          <p:cNvSpPr txBox="1"/>
          <p:nvPr/>
        </p:nvSpPr>
        <p:spPr>
          <a:xfrm>
            <a:off x="9350826" y="5946743"/>
            <a:ext cx="200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 dirty="0"/>
              <a:t>일부 행만 첨부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8532D9-1D58-C6EE-97C2-DC10BA61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0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417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통계량 확인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46046C-FB3D-A255-4F63-035793ED6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4" t="41750" r="52321" b="14234"/>
          <a:stretch/>
        </p:blipFill>
        <p:spPr>
          <a:xfrm>
            <a:off x="838199" y="1901824"/>
            <a:ext cx="4469525" cy="39220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978CAC-84F0-9CDD-8AA3-79758907C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06" t="40634" r="52680" b="15342"/>
          <a:stretch/>
        </p:blipFill>
        <p:spPr>
          <a:xfrm>
            <a:off x="6172199" y="1901824"/>
            <a:ext cx="4469524" cy="392203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1C648-13EE-5680-2D14-BB36BE6B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7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417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통계량 확인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2C698C-2F87-FBA1-987E-D56B1D27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29" t="28027" r="53092" b="21895"/>
          <a:stretch/>
        </p:blipFill>
        <p:spPr>
          <a:xfrm>
            <a:off x="838200" y="1764588"/>
            <a:ext cx="4495800" cy="44779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2A4BD4A-6E54-2B55-924B-EE71FFBA33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75" t="33866" r="53948" b="17172"/>
          <a:stretch/>
        </p:blipFill>
        <p:spPr>
          <a:xfrm>
            <a:off x="6368142" y="1764588"/>
            <a:ext cx="4310743" cy="44849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B2112F-2429-6A22-22F7-BE90B372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23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417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앞선 데이터 탐색 파트와</a:t>
            </a:r>
            <a:r>
              <a:rPr lang="en-US" altLang="ko-KR" sz="2000" dirty="0"/>
              <a:t>, </a:t>
            </a:r>
            <a:r>
              <a:rPr lang="ko-KR" altLang="en-US" sz="2000" dirty="0"/>
              <a:t>그 이외 내용 중 일부를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A066B-30EC-0019-1AF2-0BD9F4875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4" t="29754" r="44464" b="8414"/>
          <a:stretch/>
        </p:blipFill>
        <p:spPr>
          <a:xfrm>
            <a:off x="838200" y="1866446"/>
            <a:ext cx="4397828" cy="42404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D8DFE4-77C0-A9C6-146C-0E0222022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9" t="34881" r="43839" b="5324"/>
          <a:stretch/>
        </p:blipFill>
        <p:spPr>
          <a:xfrm>
            <a:off x="6346372" y="1866446"/>
            <a:ext cx="4550227" cy="410073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17C5C2-241A-ED28-3BD7-27FC68F7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75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4894-3D0C-8FB9-057C-E9917912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데이터 모델링 </a:t>
            </a:r>
            <a:r>
              <a:rPr lang="en-US" altLang="ko-KR" sz="3600" dirty="0"/>
              <a:t>&amp; </a:t>
            </a:r>
            <a:r>
              <a:rPr lang="ko-KR" altLang="en-US" sz="3600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7450-9744-8164-80DD-DADD737D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543"/>
            <a:ext cx="10515600" cy="38417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앞선 데이터 탐색 파트와</a:t>
            </a:r>
            <a:r>
              <a:rPr lang="en-US" altLang="ko-KR" sz="2000" dirty="0"/>
              <a:t>, </a:t>
            </a:r>
            <a:r>
              <a:rPr lang="ko-KR" altLang="en-US" sz="2000" dirty="0"/>
              <a:t>그 이외 내용 중 일부를 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231ECC-07FB-32EE-6A79-06717865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8" t="31587" r="44018" b="7302"/>
          <a:stretch/>
        </p:blipFill>
        <p:spPr>
          <a:xfrm>
            <a:off x="751113" y="1698170"/>
            <a:ext cx="4740518" cy="4397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53CCEE-55C7-1F3C-7A93-0B3D986B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5" t="24762" r="43036" b="15079"/>
          <a:stretch/>
        </p:blipFill>
        <p:spPr>
          <a:xfrm>
            <a:off x="6259285" y="1698170"/>
            <a:ext cx="4963886" cy="44580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771D5-F590-7B5B-F04E-90ACE809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5F53D-23C8-4921-9C70-B780283D18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46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366</Words>
  <Application>Microsoft Office PowerPoint</Application>
  <PresentationFormat>와이드스크린</PresentationFormat>
  <Paragraphs>82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미세먼지, 초미세먼지 현황에 대한 다양한 분석 </vt:lpstr>
      <vt:lpstr>선정한 데이터 &amp; 선정 이유</vt:lpstr>
      <vt:lpstr>데이터 준비</vt:lpstr>
      <vt:lpstr>데이터 준비</vt:lpstr>
      <vt:lpstr>데이터 탐색</vt:lpstr>
      <vt:lpstr>데이터 탐색</vt:lpstr>
      <vt:lpstr>데이터 탐색</vt:lpstr>
      <vt:lpstr>데이터 모델링 &amp; 시각화</vt:lpstr>
      <vt:lpstr>데이터 모델링 &amp; 시각화</vt:lpstr>
      <vt:lpstr>데이터 모델링 &amp; 시각화</vt:lpstr>
      <vt:lpstr>데이터 모델링 &amp; 시각화</vt:lpstr>
      <vt:lpstr>데이터 모델링 &amp; 시각화</vt:lpstr>
      <vt:lpstr>데이터 모델링 &amp; 시각화</vt:lpstr>
      <vt:lpstr>데이터 모델링 &amp; 시각화</vt:lpstr>
      <vt:lpstr>데이터 모델링 &amp; 시각화</vt:lpstr>
      <vt:lpstr>데이터 모델링 &amp; 시각화</vt:lpstr>
      <vt:lpstr>데이터 모델링 &amp; 시각화</vt:lpstr>
      <vt:lpstr>데이터 모델링 &amp; 시각화</vt:lpstr>
      <vt:lpstr>데이터 모델링 &amp; 시각화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인서 김</dc:creator>
  <cp:lastModifiedBy>인서 김</cp:lastModifiedBy>
  <cp:revision>20</cp:revision>
  <dcterms:created xsi:type="dcterms:W3CDTF">2024-06-05T05:55:53Z</dcterms:created>
  <dcterms:modified xsi:type="dcterms:W3CDTF">2024-06-08T10:20:34Z</dcterms:modified>
</cp:coreProperties>
</file>